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7DC9-A921-4509-AB97-500CFAE2965F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6EA4-2BCA-4C7C-8C0E-5B03E3026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7DC9-A921-4509-AB97-500CFAE2965F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6EA4-2BCA-4C7C-8C0E-5B03E3026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7DC9-A921-4509-AB97-500CFAE2965F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6EA4-2BCA-4C7C-8C0E-5B03E3026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7DC9-A921-4509-AB97-500CFAE2965F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6EA4-2BCA-4C7C-8C0E-5B03E3026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7DC9-A921-4509-AB97-500CFAE2965F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6EA4-2BCA-4C7C-8C0E-5B03E3026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7DC9-A921-4509-AB97-500CFAE2965F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6EA4-2BCA-4C7C-8C0E-5B03E3026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7DC9-A921-4509-AB97-500CFAE2965F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6EA4-2BCA-4C7C-8C0E-5B03E3026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7DC9-A921-4509-AB97-500CFAE2965F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6EA4-2BCA-4C7C-8C0E-5B03E3026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7DC9-A921-4509-AB97-500CFAE2965F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6EA4-2BCA-4C7C-8C0E-5B03E3026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7DC9-A921-4509-AB97-500CFAE2965F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6EA4-2BCA-4C7C-8C0E-5B03E3026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7DC9-A921-4509-AB97-500CFAE2965F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6EA4-2BCA-4C7C-8C0E-5B03E3026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7DC9-A921-4509-AB97-500CFAE2965F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36EA4-2BCA-4C7C-8C0E-5B03E3026A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Past Simple and Past Continuous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Grammar 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 </a:t>
            </a:r>
            <a:r>
              <a:rPr lang="en-US" b="1" dirty="0" smtClean="0">
                <a:solidFill>
                  <a:srgbClr val="FF0000"/>
                </a:solidFill>
              </a:rPr>
              <a:t>action in progress </a:t>
            </a:r>
            <a:r>
              <a:rPr lang="en-US" dirty="0" smtClean="0"/>
              <a:t>at a stated time in the past. </a:t>
            </a:r>
          </a:p>
          <a:p>
            <a:pPr lvl="1"/>
            <a:r>
              <a:rPr lang="en-US" u="sng" dirty="0" smtClean="0"/>
              <a:t>At 7 pm yesterday </a:t>
            </a:r>
            <a:r>
              <a:rPr lang="en-US" dirty="0" smtClean="0"/>
              <a:t>we </a:t>
            </a:r>
            <a:r>
              <a:rPr lang="en-US" b="1" dirty="0" smtClean="0"/>
              <a:t>were having </a:t>
            </a:r>
            <a:r>
              <a:rPr lang="en-US" dirty="0" smtClean="0"/>
              <a:t>lunch.</a:t>
            </a:r>
          </a:p>
          <a:p>
            <a:pPr lvl="1"/>
            <a:r>
              <a:rPr lang="en-US" u="sng" dirty="0" smtClean="0"/>
              <a:t>This time last week </a:t>
            </a:r>
            <a:r>
              <a:rPr lang="en-US" dirty="0" smtClean="0"/>
              <a:t>we </a:t>
            </a:r>
            <a:r>
              <a:rPr lang="en-US" b="1" dirty="0" smtClean="0"/>
              <a:t>were swimming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011363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- While I </a:t>
            </a:r>
            <a:r>
              <a:rPr lang="en-US" b="1" dirty="0" smtClean="0"/>
              <a:t>was opening </a:t>
            </a:r>
            <a:r>
              <a:rPr lang="en-US" dirty="0" smtClean="0"/>
              <a:t>the window, the phone </a:t>
            </a:r>
            <a:r>
              <a:rPr lang="en-US" b="1" dirty="0" smtClean="0"/>
              <a:t>rang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53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59080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i="1" dirty="0"/>
              <a:t>I</a:t>
            </a:r>
            <a:r>
              <a:rPr lang="en-US" dirty="0" smtClean="0"/>
              <a:t> </a:t>
            </a:r>
            <a:r>
              <a:rPr lang="en-US" i="1" dirty="0"/>
              <a:t>entered the office and looked around. Most people </a:t>
            </a:r>
            <a:r>
              <a:rPr lang="en-US" b="1" i="1" dirty="0"/>
              <a:t>were working at </a:t>
            </a:r>
            <a:r>
              <a:rPr lang="en-US" b="1" i="1" dirty="0" smtClean="0"/>
              <a:t>their </a:t>
            </a:r>
            <a:r>
              <a:rPr lang="en-US" i="1" dirty="0" smtClean="0"/>
              <a:t>desks</a:t>
            </a:r>
            <a:r>
              <a:rPr lang="en-US" i="1" dirty="0"/>
              <a:t>, but Jane </a:t>
            </a:r>
            <a:r>
              <a:rPr lang="en-US" b="1" i="1" dirty="0"/>
              <a:t>was staring </a:t>
            </a:r>
            <a:r>
              <a:rPr lang="en-US" i="1" dirty="0"/>
              <a:t>out of the window and </a:t>
            </a:r>
            <a:r>
              <a:rPr lang="en-US" b="1" i="1" dirty="0"/>
              <a:t>pretending </a:t>
            </a:r>
            <a:r>
              <a:rPr lang="en-US" i="1" dirty="0"/>
              <a:t>to </a:t>
            </a:r>
            <a:r>
              <a:rPr lang="en-US" i="1" dirty="0" smtClean="0"/>
              <a:t>write something </a:t>
            </a:r>
            <a:r>
              <a:rPr lang="en-US" i="1" dirty="0"/>
              <a:t>at the same time.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changing and developing states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i="1" dirty="0" smtClean="0"/>
              <a:t>		- The </a:t>
            </a:r>
            <a:r>
              <a:rPr lang="en-US" i="1" dirty="0"/>
              <a:t>car </a:t>
            </a:r>
            <a:r>
              <a:rPr lang="en-US" b="1" i="1" dirty="0"/>
              <a:t>was getting worse </a:t>
            </a:r>
            <a:r>
              <a:rPr lang="en-US" i="1" u="sng" dirty="0"/>
              <a:t>all the time</a:t>
            </a:r>
            <a:r>
              <a:rPr lang="en-US" b="1" i="1" dirty="0"/>
              <a:t>. </a:t>
            </a:r>
            <a:r>
              <a:rPr lang="en-US" i="1" dirty="0"/>
              <a:t>One </a:t>
            </a:r>
            <a:r>
              <a:rPr lang="en-US" i="1" dirty="0" smtClean="0"/>
              <a:t>	of </a:t>
            </a:r>
            <a:r>
              <a:rPr lang="en-US" i="1" dirty="0"/>
              <a:t>the headlights </a:t>
            </a:r>
            <a:r>
              <a:rPr lang="en-US" b="1" i="1" dirty="0"/>
              <a:t>was </a:t>
            </a:r>
            <a:r>
              <a:rPr lang="en-US" i="1" u="sng" dirty="0" smtClean="0"/>
              <a:t>gradually</a:t>
            </a:r>
            <a:r>
              <a:rPr lang="en-US" i="1" dirty="0" smtClean="0"/>
              <a:t> </a:t>
            </a:r>
            <a:r>
              <a:rPr lang="en-US" b="1" i="1" dirty="0" smtClean="0"/>
              <a:t>falling </a:t>
            </a:r>
            <a:r>
              <a:rPr lang="en-US" b="1" i="1" dirty="0"/>
              <a:t>off</a:t>
            </a:r>
            <a:r>
              <a:rPr lang="en-US" i="1" dirty="0"/>
              <a:t>, </a:t>
            </a:r>
            <a:r>
              <a:rPr lang="en-US" i="1" dirty="0" smtClean="0"/>
              <a:t>	and </a:t>
            </a:r>
            <a:r>
              <a:rPr lang="en-US" i="1" dirty="0"/>
              <a:t>the engine </a:t>
            </a:r>
            <a:r>
              <a:rPr lang="en-US" b="1" i="1" dirty="0"/>
              <a:t>was making </a:t>
            </a:r>
            <a:r>
              <a:rPr lang="en-US" i="1" u="sng" dirty="0"/>
              <a:t>more and more </a:t>
            </a:r>
            <a:r>
              <a:rPr lang="en-US" i="1" dirty="0" smtClean="0"/>
              <a:t>	funny </a:t>
            </a:r>
            <a:r>
              <a:rPr lang="en-US" i="1" dirty="0"/>
              <a:t>noises</a:t>
            </a:r>
            <a:r>
              <a:rPr lang="en-US" i="1" dirty="0" smtClean="0"/>
              <a:t>.</a:t>
            </a:r>
            <a:r>
              <a:rPr lang="en-US" i="1" dirty="0" smtClean="0"/>
              <a:t> 	</a:t>
            </a:r>
          </a:p>
          <a:p>
            <a:pPr>
              <a:buNone/>
            </a:pPr>
            <a:r>
              <a:rPr lang="en-US" i="1" dirty="0"/>
              <a:t>	</a:t>
            </a:r>
            <a:r>
              <a:rPr lang="en-US" i="1" dirty="0" smtClean="0"/>
              <a:t>	</a:t>
            </a:r>
            <a:r>
              <a:rPr lang="en-US" i="1" dirty="0" smtClean="0"/>
              <a:t>- His symptoms </a:t>
            </a:r>
            <a:r>
              <a:rPr lang="en-US" b="1" i="1" dirty="0" smtClean="0"/>
              <a:t>were becoming </a:t>
            </a:r>
            <a:r>
              <a:rPr lang="en-US" i="1" dirty="0" smtClean="0"/>
              <a:t>more 	pronounced </a:t>
            </a:r>
            <a:r>
              <a:rPr lang="en-US" i="1" u="sng" dirty="0" smtClean="0"/>
              <a:t>each day</a:t>
            </a:r>
            <a:r>
              <a:rPr lang="en-US" i="1" dirty="0" smtClean="0"/>
              <a:t>. (a changing situation)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dirty="0"/>
              <a:t>We often use the past continuous to show that </a:t>
            </a:r>
            <a:r>
              <a:rPr lang="en-US" b="1" dirty="0">
                <a:solidFill>
                  <a:srgbClr val="FF0000"/>
                </a:solidFill>
              </a:rPr>
              <a:t>a past action was </a:t>
            </a:r>
            <a:r>
              <a:rPr lang="en-US" b="1" dirty="0" smtClean="0">
                <a:solidFill>
                  <a:srgbClr val="FF0000"/>
                </a:solidFill>
              </a:rPr>
              <a:t>temporary</a:t>
            </a:r>
            <a:r>
              <a:rPr lang="en-US" dirty="0" smtClean="0"/>
              <a:t>:</a:t>
            </a:r>
            <a:endParaRPr lang="en-US" dirty="0"/>
          </a:p>
          <a:p>
            <a:pPr>
              <a:buNone/>
            </a:pPr>
            <a:r>
              <a:rPr lang="en-US" i="1" dirty="0" smtClean="0"/>
              <a:t>		- </a:t>
            </a:r>
            <a:r>
              <a:rPr lang="en-US" i="1" u="sng" dirty="0" smtClean="0"/>
              <a:t>During </a:t>
            </a:r>
            <a:r>
              <a:rPr lang="en-US" i="1" u="sng" dirty="0"/>
              <a:t>my training </a:t>
            </a:r>
            <a:r>
              <a:rPr lang="en-US" i="1" dirty="0"/>
              <a:t>I </a:t>
            </a:r>
            <a:r>
              <a:rPr lang="en-US" b="1" i="1" dirty="0"/>
              <a:t>was earning </a:t>
            </a:r>
            <a:r>
              <a:rPr lang="en-US" i="1" dirty="0"/>
              <a:t>a lot less </a:t>
            </a:r>
            <a:r>
              <a:rPr lang="en-US" i="1" dirty="0" smtClean="0"/>
              <a:t>	than </a:t>
            </a:r>
            <a:r>
              <a:rPr lang="en-US" i="1" dirty="0"/>
              <a:t>my wife. (a temporary </a:t>
            </a:r>
            <a:r>
              <a:rPr lang="en-US" i="1" dirty="0" smtClean="0"/>
              <a:t>situation)</a:t>
            </a:r>
          </a:p>
          <a:p>
            <a:pPr>
              <a:buNone/>
            </a:pPr>
            <a:r>
              <a:rPr lang="en-US" i="1" dirty="0"/>
              <a:t>	</a:t>
            </a:r>
            <a:endParaRPr lang="en-US" i="1" dirty="0" smtClean="0"/>
          </a:p>
          <a:p>
            <a:pPr>
              <a:buNone/>
            </a:pPr>
            <a:endParaRPr lang="en-US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dirty="0"/>
              <a:t>These describe </a:t>
            </a:r>
            <a:r>
              <a:rPr lang="en-US" b="1" dirty="0">
                <a:solidFill>
                  <a:srgbClr val="FF0000"/>
                </a:solidFill>
              </a:rPr>
              <a:t>events intended </a:t>
            </a:r>
            <a:r>
              <a:rPr lang="en-US" dirty="0"/>
              <a:t>to take place, </a:t>
            </a:r>
            <a:r>
              <a:rPr lang="en-US" b="1" dirty="0">
                <a:solidFill>
                  <a:srgbClr val="FF0000"/>
                </a:solidFill>
              </a:rPr>
              <a:t>but which did not happen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i="1" dirty="0" smtClean="0"/>
              <a:t>		- I </a:t>
            </a:r>
            <a:r>
              <a:rPr lang="en-US" b="1" i="1" dirty="0" smtClean="0"/>
              <a:t>was </a:t>
            </a:r>
            <a:r>
              <a:rPr lang="en-US" b="1" i="1" dirty="0"/>
              <a:t>going </a:t>
            </a:r>
            <a:r>
              <a:rPr lang="en-US" i="1" dirty="0"/>
              <a:t>to phone you, </a:t>
            </a:r>
            <a:r>
              <a:rPr lang="en-US" i="1" u="sng" dirty="0"/>
              <a:t>but I </a:t>
            </a:r>
            <a:r>
              <a:rPr lang="en-US" i="1" u="sng" dirty="0" smtClean="0"/>
              <a:t>forgot</a:t>
            </a:r>
            <a:r>
              <a:rPr lang="en-US" i="1" dirty="0" smtClean="0"/>
              <a:t>.</a:t>
            </a:r>
          </a:p>
          <a:p>
            <a:pPr>
              <a:buNone/>
            </a:pPr>
            <a:r>
              <a:rPr lang="en-US" i="1" dirty="0"/>
              <a:t>	</a:t>
            </a:r>
            <a:r>
              <a:rPr lang="en-US" i="1" dirty="0" smtClean="0"/>
              <a:t>	- I </a:t>
            </a:r>
            <a:r>
              <a:rPr lang="en-US" b="1" i="1" dirty="0"/>
              <a:t>was thinking </a:t>
            </a:r>
            <a:r>
              <a:rPr lang="en-US" i="1" dirty="0"/>
              <a:t>of going to Italy this year, </a:t>
            </a:r>
            <a:r>
              <a:rPr lang="en-US" i="1" dirty="0" smtClean="0"/>
              <a:t>	</a:t>
            </a:r>
            <a:r>
              <a:rPr lang="en-US" i="1" u="sng" dirty="0" smtClean="0"/>
              <a:t>but I </a:t>
            </a:r>
            <a:r>
              <a:rPr lang="en-US" i="1" u="sng" dirty="0"/>
              <a:t>haven't </a:t>
            </a:r>
            <a:r>
              <a:rPr lang="en-US" i="1" u="sng" dirty="0" smtClean="0"/>
              <a:t>decided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The contrasting past event is often understood, but not stated.</a:t>
            </a:r>
          </a:p>
          <a:p>
            <a:pPr>
              <a:buNone/>
            </a:pPr>
            <a:r>
              <a:rPr lang="en-US" i="1" dirty="0" smtClean="0"/>
              <a:t>		- How </a:t>
            </a:r>
            <a:r>
              <a:rPr lang="en-US" i="1" dirty="0"/>
              <a:t>are you? I </a:t>
            </a:r>
            <a:r>
              <a:rPr lang="en-US" b="1" i="1" dirty="0"/>
              <a:t>was going </a:t>
            </a:r>
            <a:r>
              <a:rPr lang="en-US" i="1" dirty="0"/>
              <a:t>to phone you </a:t>
            </a:r>
            <a:r>
              <a:rPr lang="en-US" i="1" dirty="0" smtClean="0"/>
              <a:t>	...</a:t>
            </a:r>
            <a:r>
              <a:rPr lang="en-US" b="1" i="1" dirty="0" smtClean="0"/>
              <a:t> </a:t>
            </a:r>
            <a:r>
              <a:rPr lang="en-US" i="1" u="sng" dirty="0"/>
              <a:t>(but I didn't).</a:t>
            </a:r>
            <a:endParaRPr lang="en-US" u="sn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 be polite. </a:t>
            </a:r>
            <a:r>
              <a:rPr lang="en-US" dirty="0" smtClean="0"/>
              <a:t>These </a:t>
            </a:r>
            <a:r>
              <a:rPr lang="en-US" dirty="0"/>
              <a:t>are common with </a:t>
            </a:r>
            <a:r>
              <a:rPr lang="en-US" i="1" dirty="0"/>
              <a:t>wonder.</a:t>
            </a:r>
          </a:p>
          <a:p>
            <a:pPr>
              <a:buNone/>
            </a:pPr>
            <a:r>
              <a:rPr lang="en-US" b="1" i="1" dirty="0" smtClean="0"/>
              <a:t>		- </a:t>
            </a:r>
            <a:r>
              <a:rPr lang="en-US" i="1" dirty="0" smtClean="0"/>
              <a:t>I</a:t>
            </a:r>
            <a:r>
              <a:rPr lang="en-US" b="1" i="1" dirty="0" smtClean="0"/>
              <a:t> </a:t>
            </a:r>
            <a:r>
              <a:rPr lang="en-US" b="1" i="1" dirty="0"/>
              <a:t>was wondering </a:t>
            </a:r>
            <a:r>
              <a:rPr lang="en-US" i="1" dirty="0"/>
              <a:t>if you wanted to come </a:t>
            </a:r>
            <a:r>
              <a:rPr lang="en-US" i="1" dirty="0" smtClean="0"/>
              <a:t>	to </a:t>
            </a:r>
            <a:r>
              <a:rPr lang="en-US" i="1" dirty="0"/>
              <a:t>the </a:t>
            </a:r>
            <a:r>
              <a:rPr lang="en-US" i="1" dirty="0" smtClean="0"/>
              <a:t>cinema.</a:t>
            </a:r>
          </a:p>
          <a:p>
            <a:pPr>
              <a:buNone/>
            </a:pPr>
            <a:r>
              <a:rPr lang="en-US" i="1" dirty="0"/>
              <a:t>	</a:t>
            </a:r>
            <a:r>
              <a:rPr lang="en-US" i="1" dirty="0" smtClean="0"/>
              <a:t>	- </a:t>
            </a:r>
            <a:r>
              <a:rPr lang="en-US" b="1" i="1" dirty="0" smtClean="0"/>
              <a:t>Were </a:t>
            </a:r>
            <a:r>
              <a:rPr lang="en-US" i="1" dirty="0"/>
              <a:t>you</a:t>
            </a:r>
            <a:r>
              <a:rPr lang="en-US" b="1" i="1" dirty="0"/>
              <a:t> planning </a:t>
            </a:r>
            <a:r>
              <a:rPr lang="en-US" i="1" dirty="0"/>
              <a:t>on going somewhere </a:t>
            </a:r>
            <a:r>
              <a:rPr lang="en-US" i="1" dirty="0" smtClean="0"/>
              <a:t>	else </a:t>
            </a:r>
            <a:r>
              <a:rPr lang="en-US" i="1" dirty="0"/>
              <a:t>later? (= Are you planning on ... ?)</a:t>
            </a:r>
            <a:endParaRPr lang="en-US" b="1" i="1" dirty="0" smtClean="0"/>
          </a:p>
          <a:p>
            <a:endParaRPr lang="en-US" b="1" i="1" dirty="0"/>
          </a:p>
          <a:p>
            <a:r>
              <a:rPr lang="en-US" b="1" dirty="0" smtClean="0">
                <a:solidFill>
                  <a:srgbClr val="FF0000"/>
                </a:solidFill>
              </a:rPr>
              <a:t>For criticism</a:t>
            </a:r>
            <a:r>
              <a:rPr lang="en-US" dirty="0" smtClean="0"/>
              <a:t>:	</a:t>
            </a:r>
          </a:p>
          <a:p>
            <a:pPr lvl="2">
              <a:buNone/>
            </a:pPr>
            <a:r>
              <a:rPr lang="en-US" i="1" dirty="0" smtClean="0"/>
              <a:t>- </a:t>
            </a:r>
            <a:r>
              <a:rPr lang="en-US" sz="3200" i="1" dirty="0" smtClean="0"/>
              <a:t>When Jane was at school, she </a:t>
            </a:r>
            <a:r>
              <a:rPr lang="en-US" sz="3200" b="1" i="1" dirty="0" smtClean="0"/>
              <a:t>was</a:t>
            </a:r>
            <a:r>
              <a:rPr lang="en-US" sz="3200" i="1" dirty="0" smtClean="0"/>
              <a:t> </a:t>
            </a:r>
            <a:r>
              <a:rPr lang="en-US" sz="3200" i="1" u="sng" dirty="0" smtClean="0"/>
              <a:t>always</a:t>
            </a:r>
            <a:r>
              <a:rPr lang="en-US" sz="3200" i="1" dirty="0" smtClean="0"/>
              <a:t> </a:t>
            </a:r>
            <a:r>
              <a:rPr lang="en-US" sz="3200" b="1" i="1" dirty="0" smtClean="0"/>
              <a:t>losing things.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dirty="0" smtClean="0"/>
              <a:t>We usually use the past simple for repeated actions in the past, but we can use the </a:t>
            </a:r>
            <a:r>
              <a:rPr lang="en-US" b="1" dirty="0" smtClean="0">
                <a:solidFill>
                  <a:srgbClr val="FF0000"/>
                </a:solidFill>
              </a:rPr>
              <a:t>past continuous </a:t>
            </a:r>
            <a:r>
              <a:rPr lang="en-US" dirty="0" smtClean="0"/>
              <a:t>if we want </a:t>
            </a:r>
            <a:r>
              <a:rPr lang="en-US" b="1" dirty="0" smtClean="0">
                <a:solidFill>
                  <a:srgbClr val="FF0000"/>
                </a:solidFill>
              </a:rPr>
              <a:t>to </a:t>
            </a:r>
            <a:r>
              <a:rPr lang="en-US" b="1" dirty="0" err="1" smtClean="0">
                <a:solidFill>
                  <a:srgbClr val="FF0000"/>
                </a:solidFill>
              </a:rPr>
              <a:t>emphasise</a:t>
            </a:r>
            <a:r>
              <a:rPr lang="en-US" b="1" dirty="0" smtClean="0">
                <a:solidFill>
                  <a:srgbClr val="FF0000"/>
                </a:solidFill>
              </a:rPr>
              <a:t> that the repeated actions took place over a temporary and limited period </a:t>
            </a:r>
            <a:r>
              <a:rPr lang="en-US" dirty="0" smtClean="0"/>
              <a:t>of finished time:</a:t>
            </a:r>
          </a:p>
          <a:p>
            <a:pPr>
              <a:buNone/>
            </a:pPr>
            <a:r>
              <a:rPr lang="en-US" i="1" dirty="0" smtClean="0"/>
              <a:t>		- She received therapy on a weekly basis. (a repeated action)</a:t>
            </a:r>
          </a:p>
          <a:p>
            <a:pPr>
              <a:buNone/>
            </a:pPr>
            <a:r>
              <a:rPr lang="en-US" i="1" dirty="0" smtClean="0"/>
              <a:t>		- </a:t>
            </a:r>
            <a:r>
              <a:rPr lang="en-US" i="1" u="sng" dirty="0" smtClean="0"/>
              <a:t>For the first three months</a:t>
            </a:r>
            <a:r>
              <a:rPr lang="en-US" i="1" dirty="0" smtClean="0"/>
              <a:t> she </a:t>
            </a:r>
            <a:r>
              <a:rPr lang="en-US" b="1" i="1" dirty="0" smtClean="0"/>
              <a:t>was receiving</a:t>
            </a:r>
            <a:r>
              <a:rPr lang="en-US" i="1" dirty="0" smtClean="0"/>
              <a:t> therapy on a weekly basis.</a:t>
            </a:r>
          </a:p>
          <a:p>
            <a:pPr>
              <a:buNone/>
            </a:pPr>
            <a:r>
              <a:rPr lang="en-US" dirty="0" smtClean="0"/>
              <a:t>(repeated action, but only for three months)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15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Simple - form</a:t>
            </a:r>
            <a:endParaRPr lang="en-US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5254" y="1600200"/>
            <a:ext cx="75334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2296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Pronunciation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12962"/>
            <a:ext cx="8229600" cy="4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For an action which happened at </a:t>
            </a:r>
            <a:r>
              <a:rPr lang="en-US" sz="3200" b="1" dirty="0" smtClean="0">
                <a:solidFill>
                  <a:srgbClr val="FF0000"/>
                </a:solidFill>
              </a:rPr>
              <a:t>a definite time in the past</a:t>
            </a:r>
            <a:r>
              <a:rPr lang="en-US" sz="3200" dirty="0" smtClean="0"/>
              <a:t>. The time is </a:t>
            </a:r>
            <a:r>
              <a:rPr lang="en-US" sz="3200" b="1" dirty="0" smtClean="0">
                <a:solidFill>
                  <a:srgbClr val="FF0000"/>
                </a:solidFill>
              </a:rPr>
              <a:t>stated / known / implied</a:t>
            </a:r>
            <a:r>
              <a:rPr lang="en-US" sz="3200" dirty="0" smtClean="0"/>
              <a:t>.</a:t>
            </a:r>
            <a:r>
              <a:rPr lang="en-US" sz="3200" dirty="0" smtClean="0"/>
              <a:t> </a:t>
            </a:r>
          </a:p>
          <a:p>
            <a:pPr marL="742950" lvl="2" indent="-342900" algn="just"/>
            <a:r>
              <a:rPr lang="en-US" i="1" dirty="0" smtClean="0"/>
              <a:t>They </a:t>
            </a:r>
            <a:r>
              <a:rPr lang="en-US" b="1" i="1" dirty="0" smtClean="0"/>
              <a:t>went</a:t>
            </a:r>
            <a:r>
              <a:rPr lang="en-US" i="1" dirty="0" smtClean="0"/>
              <a:t> camping </a:t>
            </a:r>
            <a:r>
              <a:rPr lang="en-US" b="1" i="1" dirty="0" smtClean="0"/>
              <a:t>last month</a:t>
            </a:r>
            <a:r>
              <a:rPr lang="en-US" i="1" dirty="0" smtClean="0"/>
              <a:t>. </a:t>
            </a:r>
          </a:p>
          <a:p>
            <a:pPr marL="742950" lvl="2" indent="-342900" algn="just"/>
            <a:r>
              <a:rPr lang="en-US" i="1" dirty="0" smtClean="0"/>
              <a:t>They </a:t>
            </a:r>
            <a:r>
              <a:rPr lang="en-US" b="1" i="1" dirty="0" smtClean="0"/>
              <a:t>were</a:t>
            </a:r>
            <a:r>
              <a:rPr lang="en-US" i="1" dirty="0" smtClean="0"/>
              <a:t> there </a:t>
            </a:r>
            <a:r>
              <a:rPr lang="en-US" b="1" i="1" dirty="0" smtClean="0"/>
              <a:t>1 year ago</a:t>
            </a:r>
            <a:r>
              <a:rPr lang="en-US" i="1" dirty="0" smtClean="0"/>
              <a:t>. Every day they </a:t>
            </a:r>
            <a:r>
              <a:rPr lang="en-US" b="1" i="1" dirty="0" smtClean="0"/>
              <a:t>went</a:t>
            </a:r>
            <a:r>
              <a:rPr lang="en-US" i="1" dirty="0" smtClean="0"/>
              <a:t> swimming and walking. One day they </a:t>
            </a:r>
            <a:r>
              <a:rPr lang="en-US" b="1" i="1" dirty="0" smtClean="0"/>
              <a:t>saw</a:t>
            </a:r>
            <a:r>
              <a:rPr lang="en-US" i="1" dirty="0" smtClean="0"/>
              <a:t> something strange...</a:t>
            </a:r>
            <a:endParaRPr lang="en-US" i="1" dirty="0" smtClean="0"/>
          </a:p>
          <a:p>
            <a:pPr marL="742950" lvl="2" indent="-342900"/>
            <a:endParaRPr lang="en-US" dirty="0" smtClean="0"/>
          </a:p>
          <a:p>
            <a:r>
              <a:rPr lang="en-US" dirty="0" smtClean="0"/>
              <a:t>We use it for </a:t>
            </a:r>
            <a:r>
              <a:rPr lang="en-US" b="1" dirty="0" smtClean="0">
                <a:solidFill>
                  <a:srgbClr val="FF0000"/>
                </a:solidFill>
              </a:rPr>
              <a:t>single completed actions and states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Julius </a:t>
            </a:r>
            <a:r>
              <a:rPr lang="en-US" i="1" dirty="0"/>
              <a:t>Caesar </a:t>
            </a:r>
            <a:r>
              <a:rPr lang="en-US" b="1" i="1" dirty="0"/>
              <a:t>invaded</a:t>
            </a:r>
            <a:r>
              <a:rPr lang="en-US" i="1" dirty="0"/>
              <a:t> Britain in </a:t>
            </a:r>
            <a:r>
              <a:rPr lang="en-US" b="1" i="1" dirty="0" smtClean="0"/>
              <a:t>55 BC.</a:t>
            </a:r>
            <a:endParaRPr lang="en-US" sz="400" b="1" i="1" dirty="0" smtClean="0"/>
          </a:p>
          <a:p>
            <a:pPr lvl="1"/>
            <a:r>
              <a:rPr lang="en-US" i="1" dirty="0" smtClean="0"/>
              <a:t>Holland </a:t>
            </a:r>
            <a:r>
              <a:rPr lang="en-US" b="1" i="1" dirty="0"/>
              <a:t>was occupied </a:t>
            </a:r>
            <a:r>
              <a:rPr lang="en-US" i="1" dirty="0"/>
              <a:t>by the Germans </a:t>
            </a:r>
            <a:r>
              <a:rPr lang="en-US" b="1" i="1" dirty="0"/>
              <a:t>in 1940</a:t>
            </a:r>
            <a:r>
              <a:rPr lang="en-US" i="1" dirty="0"/>
              <a:t>.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actions happening immediately one after another</a:t>
            </a:r>
            <a:r>
              <a:rPr lang="en-US" dirty="0" smtClean="0"/>
              <a:t>:</a:t>
            </a:r>
          </a:p>
          <a:p>
            <a:pPr lvl="1"/>
            <a:r>
              <a:rPr lang="en-US" i="1" u="sng" dirty="0" smtClean="0"/>
              <a:t>First</a:t>
            </a:r>
            <a:r>
              <a:rPr lang="en-US" i="1" dirty="0" smtClean="0"/>
              <a:t> she </a:t>
            </a:r>
            <a:r>
              <a:rPr lang="en-US" b="1" i="1" dirty="0" smtClean="0"/>
              <a:t>paid</a:t>
            </a:r>
            <a:r>
              <a:rPr lang="en-US" i="1" dirty="0" smtClean="0"/>
              <a:t> the driver, </a:t>
            </a:r>
            <a:r>
              <a:rPr lang="en-US" i="1" u="sng" dirty="0" smtClean="0"/>
              <a:t>then</a:t>
            </a:r>
            <a:r>
              <a:rPr lang="en-US" i="1" dirty="0" smtClean="0"/>
              <a:t> she </a:t>
            </a:r>
            <a:r>
              <a:rPr lang="en-US" b="1" i="1" dirty="0" smtClean="0"/>
              <a:t>got out </a:t>
            </a:r>
            <a:r>
              <a:rPr lang="en-US" i="1" dirty="0" smtClean="0"/>
              <a:t>of the taxi.</a:t>
            </a:r>
          </a:p>
          <a:p>
            <a:pPr lvl="1"/>
            <a:r>
              <a:rPr lang="en-US" i="1" dirty="0" smtClean="0"/>
              <a:t>I </a:t>
            </a:r>
            <a:r>
              <a:rPr lang="en-US" b="1" i="1" dirty="0"/>
              <a:t>got up</a:t>
            </a:r>
            <a:r>
              <a:rPr lang="en-US" i="1" dirty="0"/>
              <a:t>, </a:t>
            </a:r>
            <a:r>
              <a:rPr lang="en-US" b="1" i="1" dirty="0"/>
              <a:t>switched off </a:t>
            </a:r>
            <a:r>
              <a:rPr lang="en-US" i="1" dirty="0"/>
              <a:t>the radio, and </a:t>
            </a:r>
            <a:r>
              <a:rPr lang="en-US" b="1" i="1" dirty="0"/>
              <a:t>sat down </a:t>
            </a:r>
            <a:r>
              <a:rPr lang="en-US" i="1" dirty="0"/>
              <a:t>again.</a:t>
            </a:r>
            <a:endParaRPr lang="en-US" i="1" dirty="0" smtClean="0"/>
          </a:p>
          <a:p>
            <a:pPr lvl="1"/>
            <a:endParaRPr lang="en-US" dirty="0"/>
          </a:p>
          <a:p>
            <a:r>
              <a:rPr lang="en-US" sz="3600" dirty="0" smtClean="0"/>
              <a:t>For </a:t>
            </a:r>
            <a:r>
              <a:rPr lang="en-US" sz="3600" b="1" dirty="0" smtClean="0">
                <a:solidFill>
                  <a:srgbClr val="FF0000"/>
                </a:solidFill>
              </a:rPr>
              <a:t>repeated actions </a:t>
            </a:r>
            <a:r>
              <a:rPr lang="en-US" sz="3600" dirty="0" smtClean="0"/>
              <a:t>in the past:</a:t>
            </a:r>
          </a:p>
          <a:p>
            <a:pPr lvl="1"/>
            <a:r>
              <a:rPr lang="en-US" i="1" dirty="0" smtClean="0"/>
              <a:t>My </a:t>
            </a:r>
            <a:r>
              <a:rPr lang="en-US" i="1" dirty="0"/>
              <a:t>brother </a:t>
            </a:r>
            <a:r>
              <a:rPr lang="en-US" b="1" i="1" dirty="0"/>
              <a:t>applied</a:t>
            </a:r>
            <a:r>
              <a:rPr lang="en-US" i="1" dirty="0"/>
              <a:t> for a visa six </a:t>
            </a:r>
            <a:r>
              <a:rPr lang="en-US" i="1" dirty="0" smtClean="0"/>
              <a:t>times.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habits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FF0000"/>
                </a:solidFill>
              </a:rPr>
              <a:t>states which are now finished</a:t>
            </a:r>
            <a:r>
              <a:rPr lang="en-US" dirty="0" smtClean="0"/>
              <a:t>. We can also use </a:t>
            </a:r>
            <a:r>
              <a:rPr lang="en-US" i="1" dirty="0" smtClean="0">
                <a:solidFill>
                  <a:srgbClr val="FF0000"/>
                </a:solidFill>
              </a:rPr>
              <a:t>used to</a:t>
            </a:r>
            <a:r>
              <a:rPr lang="en-US" i="1" dirty="0" smtClean="0"/>
              <a:t>:</a:t>
            </a:r>
          </a:p>
          <a:p>
            <a:pPr lvl="1"/>
            <a:r>
              <a:rPr lang="en-US" i="1" dirty="0" smtClean="0"/>
              <a:t>Kitchens </a:t>
            </a:r>
            <a:r>
              <a:rPr lang="en-US" b="1" i="1" dirty="0" smtClean="0"/>
              <a:t>used to be </a:t>
            </a:r>
            <a:r>
              <a:rPr lang="en-US" i="1" dirty="0" smtClean="0"/>
              <a:t>very different 100 years ago.</a:t>
            </a:r>
          </a:p>
          <a:p>
            <a:pPr lvl="1"/>
            <a:r>
              <a:rPr lang="en-US" i="1" dirty="0"/>
              <a:t>Every day I </a:t>
            </a:r>
            <a:r>
              <a:rPr lang="en-US" b="1" i="1" dirty="0"/>
              <a:t>went </a:t>
            </a:r>
            <a:r>
              <a:rPr lang="en-US" i="1" dirty="0"/>
              <a:t>to the park</a:t>
            </a:r>
            <a:r>
              <a:rPr lang="en-US" b="1" i="1" dirty="0" smtClean="0"/>
              <a:t>.</a:t>
            </a:r>
          </a:p>
          <a:p>
            <a:pPr lvl="1">
              <a:buNone/>
            </a:pPr>
            <a:endParaRPr lang="en-US" b="1" i="1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Would </a:t>
            </a:r>
            <a:r>
              <a:rPr lang="en-US" dirty="0" smtClean="0"/>
              <a:t>can </a:t>
            </a:r>
            <a:r>
              <a:rPr lang="en-US" dirty="0"/>
              <a:t>used to describe repeated actions, not states. </a:t>
            </a:r>
            <a:r>
              <a:rPr lang="en-US" dirty="0" smtClean="0"/>
              <a:t>It</a:t>
            </a:r>
          </a:p>
          <a:p>
            <a:pPr>
              <a:buNone/>
            </a:pPr>
            <a:r>
              <a:rPr lang="en-US" dirty="0" smtClean="0"/>
              <a:t>describes </a:t>
            </a:r>
            <a:r>
              <a:rPr lang="en-US" dirty="0"/>
              <a:t>a </a:t>
            </a:r>
            <a:r>
              <a:rPr lang="en-US" dirty="0" smtClean="0"/>
              <a:t>habitual activity </a:t>
            </a:r>
            <a:r>
              <a:rPr lang="en-US" dirty="0"/>
              <a:t>which was typical of a person.</a:t>
            </a:r>
          </a:p>
          <a:p>
            <a:pPr>
              <a:buNone/>
            </a:pPr>
            <a:r>
              <a:rPr lang="en-US" i="1" dirty="0" smtClean="0"/>
              <a:t>		- Every </a:t>
            </a:r>
            <a:r>
              <a:rPr lang="en-US" i="1" dirty="0"/>
              <a:t>week </a:t>
            </a:r>
            <a:r>
              <a:rPr lang="en-US" i="1" dirty="0" smtClean="0"/>
              <a:t>he </a:t>
            </a:r>
            <a:r>
              <a:rPr lang="en-US" b="1" i="1" dirty="0" smtClean="0"/>
              <a:t>would </a:t>
            </a:r>
            <a:r>
              <a:rPr lang="en-US" b="1" i="1" dirty="0"/>
              <a:t>buy </a:t>
            </a:r>
            <a:r>
              <a:rPr lang="en-US" i="1" dirty="0"/>
              <a:t>his mother </a:t>
            </a:r>
            <a:r>
              <a:rPr lang="en-US" i="1" dirty="0" smtClean="0"/>
              <a:t>flowers.</a:t>
            </a:r>
            <a:endParaRPr lang="en-US" i="1" dirty="0"/>
          </a:p>
          <a:p>
            <a:pPr>
              <a:buNone/>
            </a:pPr>
            <a:r>
              <a:rPr lang="en-US" i="1" dirty="0"/>
              <a:t>Used to would also be possible here. </a:t>
            </a:r>
            <a:r>
              <a:rPr lang="en-US" i="1" dirty="0" smtClean="0"/>
              <a:t>Compare:	</a:t>
            </a:r>
          </a:p>
          <a:p>
            <a:pPr lvl="2">
              <a:buNone/>
            </a:pPr>
            <a:r>
              <a:rPr lang="en-US" sz="3200" i="1" dirty="0" smtClean="0"/>
              <a:t>- I </a:t>
            </a:r>
            <a:r>
              <a:rPr lang="en-US" sz="3200" b="1" i="1" dirty="0"/>
              <a:t>used to like </a:t>
            </a:r>
            <a:r>
              <a:rPr lang="en-US" sz="3200" i="1" dirty="0"/>
              <a:t>cowboy </a:t>
            </a:r>
            <a:r>
              <a:rPr lang="en-US" sz="3200" i="1" dirty="0" smtClean="0"/>
              <a:t>films. (Would </a:t>
            </a:r>
            <a:r>
              <a:rPr lang="en-US" sz="3200" i="1" dirty="0"/>
              <a:t>is not possible here</a:t>
            </a:r>
            <a:r>
              <a:rPr lang="en-US" sz="3200" i="1" dirty="0" smtClean="0"/>
              <a:t>.)</a:t>
            </a:r>
            <a:endParaRPr lang="en-US" sz="3200" i="1" dirty="0"/>
          </a:p>
          <a:p>
            <a:pPr lvl="1"/>
            <a:endParaRPr lang="en-US" i="1" dirty="0"/>
          </a:p>
          <a:p>
            <a:r>
              <a:rPr lang="en-US" dirty="0"/>
              <a:t>We use the past simple to describe </a:t>
            </a:r>
            <a:r>
              <a:rPr lang="en-US" b="1" dirty="0">
                <a:solidFill>
                  <a:srgbClr val="FF0000"/>
                </a:solidFill>
              </a:rPr>
              <a:t>states in the past</a:t>
            </a:r>
            <a:r>
              <a:rPr lang="en-US" dirty="0"/>
              <a:t>:</a:t>
            </a:r>
            <a:endParaRPr lang="en-US" i="1" dirty="0" smtClean="0"/>
          </a:p>
          <a:p>
            <a:pPr lvl="1"/>
            <a:r>
              <a:rPr lang="en-US" dirty="0"/>
              <a:t>We </a:t>
            </a:r>
            <a:r>
              <a:rPr lang="en-US" b="1" i="1" dirty="0"/>
              <a:t>lived</a:t>
            </a:r>
            <a:r>
              <a:rPr lang="en-US" i="1" dirty="0"/>
              <a:t> just outside Oxford </a:t>
            </a:r>
            <a:r>
              <a:rPr lang="en-US" i="1" u="sng" dirty="0"/>
              <a:t>in the nineties</a:t>
            </a:r>
            <a:r>
              <a:rPr lang="en-US" i="1" dirty="0"/>
              <a:t>, but we </a:t>
            </a:r>
            <a:r>
              <a:rPr lang="en-US" b="1" i="1" dirty="0"/>
              <a:t>didn't have </a:t>
            </a:r>
            <a:r>
              <a:rPr lang="en-US" i="1" dirty="0"/>
              <a:t>a car</a:t>
            </a:r>
            <a:r>
              <a:rPr lang="en-US" i="1" dirty="0" smtClean="0"/>
              <a:t>.</a:t>
            </a:r>
          </a:p>
          <a:p>
            <a:pPr lvl="1"/>
            <a:r>
              <a:rPr lang="en-US" i="1" u="sng" dirty="0"/>
              <a:t>In those days</a:t>
            </a:r>
            <a:r>
              <a:rPr lang="en-US" i="1" dirty="0"/>
              <a:t>, I </a:t>
            </a:r>
            <a:r>
              <a:rPr lang="en-US" b="1" i="1" dirty="0"/>
              <a:t>didn't like </a:t>
            </a:r>
            <a:r>
              <a:rPr lang="en-US" i="1" dirty="0"/>
              <a:t>reading</a:t>
            </a:r>
            <a:r>
              <a:rPr lang="en-US" b="1" i="1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expressions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229600" cy="162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Continuous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352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Past Simple and Past Continuous</vt:lpstr>
      <vt:lpstr>Past Simple - form</vt:lpstr>
      <vt:lpstr>Form </vt:lpstr>
      <vt:lpstr>Pronunciation</vt:lpstr>
      <vt:lpstr>Use </vt:lpstr>
      <vt:lpstr>Slide 6</vt:lpstr>
      <vt:lpstr>Slide 7</vt:lpstr>
      <vt:lpstr>Time expressions</vt:lpstr>
      <vt:lpstr>Past Continuous</vt:lpstr>
      <vt:lpstr>Use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 and Past Continuous</dc:title>
  <dc:creator>user</dc:creator>
  <cp:lastModifiedBy>user</cp:lastModifiedBy>
  <cp:revision>6</cp:revision>
  <dcterms:created xsi:type="dcterms:W3CDTF">2013-09-29T07:43:52Z</dcterms:created>
  <dcterms:modified xsi:type="dcterms:W3CDTF">2013-09-29T08:28:43Z</dcterms:modified>
</cp:coreProperties>
</file>